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81" r:id="rId11"/>
    <p:sldId id="264" r:id="rId12"/>
    <p:sldId id="275" r:id="rId13"/>
    <p:sldId id="274" r:id="rId14"/>
    <p:sldId id="265" r:id="rId15"/>
    <p:sldId id="283" r:id="rId16"/>
    <p:sldId id="266" r:id="rId17"/>
    <p:sldId id="276" r:id="rId18"/>
    <p:sldId id="277" r:id="rId19"/>
    <p:sldId id="278" r:id="rId20"/>
    <p:sldId id="268" r:id="rId21"/>
    <p:sldId id="269" r:id="rId22"/>
    <p:sldId id="270" r:id="rId23"/>
    <p:sldId id="272" r:id="rId24"/>
    <p:sldId id="273" r:id="rId25"/>
  </p:sldIdLst>
  <p:sldSz cx="12192000" cy="6858000"/>
  <p:notesSz cx="6858000" cy="9144000"/>
  <p:embeddedFontLst>
    <p:embeddedFont>
      <p:font typeface="Lato Light" panose="020F0502020204030203" pitchFamily="34" charset="0"/>
      <p:regular r:id="rId27"/>
      <p:bold r:id="rId28"/>
      <p:italic r:id="rId29"/>
      <p:boldItalic r:id="rId30"/>
    </p:embeddedFont>
    <p:embeddedFont>
      <p:font typeface="Lucida Sans" panose="020B0602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70">
          <p15:clr>
            <a:srgbClr val="A4A3A4"/>
          </p15:clr>
        </p15:guide>
        <p15:guide id="2" orient="horz" pos="252">
          <p15:clr>
            <a:srgbClr val="A4A3A4"/>
          </p15:clr>
        </p15:guide>
        <p15:guide id="3" pos="7136">
          <p15:clr>
            <a:srgbClr val="A4A3A4"/>
          </p15:clr>
        </p15:guide>
        <p15:guide id="4" pos="659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cqWGa6CAZTPL0N3HpFpLDmWqn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99" y="195"/>
      </p:cViewPr>
      <p:guideLst>
        <p:guide orient="horz" pos="4070"/>
        <p:guide orient="horz" pos="252"/>
        <p:guide pos="7136"/>
        <p:guide pos="6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" name="Google Shape;2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6822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2747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5139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b4aa9e57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g2eb4aa9e57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b4aa9e57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g2eb4aa9e57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7666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b4aa9e5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2eb4aa9e5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b4aa9e5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2eb4aa9e5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205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b4aa9e5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2eb4aa9e5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207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b4aa9e5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2eb4aa9e5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866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Practice</a:t>
            </a:r>
            <a:endParaRPr/>
          </a:p>
        </p:txBody>
      </p:sp>
      <p:sp>
        <p:nvSpPr>
          <p:cNvPr id="36" name="Google Shape;3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22" name="Google Shape;122;p14:notes"/>
          <p:cNvSpPr txBox="1"/>
          <p:nvPr/>
        </p:nvSpPr>
        <p:spPr>
          <a:xfrm>
            <a:off x="762000" y="1490116"/>
            <a:ext cx="5334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you're on a game show, and you're given the choice of three doors: Behind one door is a car; behind the others, goats. You pick a door, say No. 1, and the host, who knows what's behind the doors, opens another door, say No. 3, which has a goat. He then says to you, "Do you want to pick door No. 2?" Is it to your advantage to switch your choice?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Technology Agnostic</a:t>
            </a:r>
            <a:endParaRPr/>
          </a:p>
        </p:txBody>
      </p:sp>
      <p:sp>
        <p:nvSpPr>
          <p:cNvPr id="41" name="Google Shape;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Better together</a:t>
            </a:r>
            <a:endParaRPr/>
          </a:p>
        </p:txBody>
      </p:sp>
      <p:sp>
        <p:nvSpPr>
          <p:cNvPr id="46" name="Google Shape;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Point at code</a:t>
            </a:r>
            <a:endParaRPr/>
          </a:p>
        </p:txBody>
      </p:sp>
      <p:sp>
        <p:nvSpPr>
          <p:cNvPr id="51" name="Google Shape;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write code</a:t>
            </a:r>
            <a:endParaRPr/>
          </a:p>
        </p:txBody>
      </p:sp>
      <p:sp>
        <p:nvSpPr>
          <p:cNvPr id="56" name="Google Shape;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pizza</a:t>
            </a:r>
            <a:endParaRPr/>
          </a:p>
        </p:txBody>
      </p:sp>
      <p:sp>
        <p:nvSpPr>
          <p:cNvPr id="61" name="Google Shape;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ab11252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raffle</a:t>
            </a:r>
            <a:endParaRPr/>
          </a:p>
        </p:txBody>
      </p:sp>
      <p:sp>
        <p:nvSpPr>
          <p:cNvPr id="66" name="Google Shape;66;g2bab11252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746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1524000" y="2672079"/>
            <a:ext cx="9144000" cy="83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BA"/>
              </a:buClr>
              <a:buSzPts val="4400"/>
              <a:buFont typeface="Avenir"/>
              <a:buNone/>
              <a:defRPr sz="4400" b="1" i="0" u="none" strike="noStrike" cap="none">
                <a:solidFill>
                  <a:srgbClr val="0071B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0" y="1073150"/>
            <a:ext cx="1051560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1850" y="3495040"/>
            <a:ext cx="10515600" cy="106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/>
          <p:nvPr/>
        </p:nvSpPr>
        <p:spPr>
          <a:xfrm rot="10800000" flipH="1">
            <a:off x="0" y="875845"/>
            <a:ext cx="12205720" cy="397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650" tIns="22825" rIns="45650" bIns="22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5">
            <a:alphaModFix/>
          </a:blip>
          <a:srcRect l="14809" t="15742" r="3503" b="14032"/>
          <a:stretch/>
        </p:blipFill>
        <p:spPr>
          <a:xfrm>
            <a:off x="10744130" y="155466"/>
            <a:ext cx="1398838" cy="60429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mentumdevcon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tecturenotes.co/p/redi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gage-Meetup/20240821-cach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les.jetbrains.com/hc/en-gb/articles/207240845-What-is-a-perpetual-fallback-license-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thwestohiogivecamp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2246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"/>
          <p:cNvSpPr txBox="1">
            <a:spLocks noGrp="1"/>
          </p:cNvSpPr>
          <p:nvPr>
            <p:ph type="ctrTitle"/>
          </p:nvPr>
        </p:nvSpPr>
        <p:spPr>
          <a:xfrm>
            <a:off x="2622958" y="312280"/>
            <a:ext cx="6946084" cy="83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venir"/>
              <a:buNone/>
            </a:pPr>
            <a:r>
              <a:rPr lang="en-US">
                <a:solidFill>
                  <a:schemeClr val="lt2"/>
                </a:solidFill>
              </a:rPr>
              <a:t>Code, Craft, Community</a:t>
            </a:r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ubTitle" idx="1"/>
          </p:nvPr>
        </p:nvSpPr>
        <p:spPr>
          <a:xfrm>
            <a:off x="1633057" y="1150163"/>
            <a:ext cx="9144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 dirty="0"/>
              <a:t>8/21/2024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388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Momentum Developer Conference</a:t>
            </a:r>
            <a:endParaRPr dirty="0"/>
          </a:p>
        </p:txBody>
      </p:sp>
      <p:sp>
        <p:nvSpPr>
          <p:cNvPr id="74" name="Google Shape;74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4013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sz="3000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Thursday, October 17, 2024</a:t>
            </a:r>
          </a:p>
          <a:p>
            <a:pPr indent="-457200">
              <a:spcBef>
                <a:spcPts val="0"/>
              </a:spcBef>
            </a:pPr>
            <a:r>
              <a:rPr lang="en-US" sz="3000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Hard Rock Casino</a:t>
            </a:r>
          </a:p>
          <a:p>
            <a:pPr indent="-457200">
              <a:spcBef>
                <a:spcPts val="0"/>
              </a:spcBef>
            </a:pPr>
            <a:r>
              <a:rPr lang="en-US" sz="3000" b="0" dirty="0">
                <a:latin typeface="Arial"/>
                <a:ea typeface="Arial"/>
                <a:cs typeface="Arial"/>
                <a:sym typeface="Arial"/>
                <a:hlinkClick r:id="rId3"/>
              </a:rPr>
              <a:t>https://momentumdevcon.com/</a:t>
            </a:r>
            <a:endParaRPr lang="en-US" sz="3000" b="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BA873-EEE6-A28C-C23E-BAAEF682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17" y="3168385"/>
            <a:ext cx="8615766" cy="35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0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388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Caching?</a:t>
            </a:r>
            <a:endParaRPr dirty="0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8A3A784-32F0-701F-5BE0-DE1ED2A2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65" y="1278610"/>
            <a:ext cx="4769602" cy="476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99568111-F61F-25A4-06A9-6A2904100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407" y="1278610"/>
            <a:ext cx="4769602" cy="476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388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Caching?</a:t>
            </a:r>
            <a:endParaRPr dirty="0"/>
          </a:p>
        </p:txBody>
      </p:sp>
      <p:sp>
        <p:nvSpPr>
          <p:cNvPr id="74" name="Google Shape;74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4013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sz="3000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Caching is a way to improve performance and efficiency of systems</a:t>
            </a:r>
          </a:p>
          <a:p>
            <a:pPr indent="-457200">
              <a:spcBef>
                <a:spcPts val="0"/>
              </a:spcBef>
            </a:pPr>
            <a:r>
              <a:rPr lang="en-US" sz="3000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Frequently-accessed data is stored in a temporary area</a:t>
            </a:r>
          </a:p>
          <a:p>
            <a:pPr indent="-457200">
              <a:spcBef>
                <a:spcPts val="0"/>
              </a:spcBef>
            </a:pPr>
            <a:r>
              <a:rPr lang="en-US" sz="3000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Temporary area is “closer” to the application, and is faster than the original source</a:t>
            </a:r>
            <a:endParaRPr sz="3000" b="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67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388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Example – Redis Cache</a:t>
            </a:r>
            <a:endParaRPr dirty="0"/>
          </a:p>
        </p:txBody>
      </p:sp>
      <p:pic>
        <p:nvPicPr>
          <p:cNvPr id="1026" name="Picture 2" descr="How redis is used for caching">
            <a:extLst>
              <a:ext uri="{FF2B5EF4-FFF2-40B4-BE49-F238E27FC236}">
                <a16:creationId xmlns:a16="http://schemas.microsoft.com/office/drawing/2014/main" id="{6D00F5BF-4BC1-7CDB-2CC7-F264D776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017" y="1151264"/>
            <a:ext cx="8603497" cy="47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569AD4-B95F-EFE2-09C6-CD57F96EC382}"/>
              </a:ext>
            </a:extLst>
          </p:cNvPr>
          <p:cNvSpPr txBox="1"/>
          <p:nvPr/>
        </p:nvSpPr>
        <p:spPr>
          <a:xfrm>
            <a:off x="4263971" y="6033810"/>
            <a:ext cx="6102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Credit: </a:t>
            </a:r>
            <a:r>
              <a:rPr lang="en-US" dirty="0">
                <a:hlinkClick r:id="rId4"/>
              </a:rPr>
              <a:t>https://architecturenotes.co/p/redis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71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b4aa9e57c_0_2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4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Downsides?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D2BCE-80B4-AD8D-898C-C3270B856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Stale Data</a:t>
            </a:r>
          </a:p>
          <a:p>
            <a:r>
              <a:rPr lang="en-US" dirty="0"/>
              <a:t>Frequently Changing Data</a:t>
            </a:r>
          </a:p>
          <a:p>
            <a:r>
              <a:rPr lang="en-US" dirty="0"/>
              <a:t>Limited Cache Size</a:t>
            </a:r>
          </a:p>
          <a:p>
            <a:r>
              <a:rPr lang="en-US" dirty="0"/>
              <a:t>Security Concerns</a:t>
            </a:r>
          </a:p>
          <a:p>
            <a:r>
              <a:rPr lang="en-US" dirty="0"/>
              <a:t>Resource Constraints and System Complexity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b4aa9e57c_0_2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4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Downsides?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D2BCE-80B4-AD8D-898C-C3270B856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often said that there are only </a:t>
            </a:r>
            <a:r>
              <a:rPr lang="en-US" u="sng" dirty="0"/>
              <a:t>two</a:t>
            </a:r>
            <a:r>
              <a:rPr lang="en-US" dirty="0"/>
              <a:t> hard problems in computer science: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dirty="0"/>
              <a:t>Naming Things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dirty="0"/>
              <a:t>Cache Invalidation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US" dirty="0"/>
              <a:t>Off-by-one Errors</a:t>
            </a:r>
          </a:p>
        </p:txBody>
      </p:sp>
    </p:spTree>
    <p:extLst>
      <p:ext uri="{BB962C8B-B14F-4D97-AF65-F5344CB8AC3E}">
        <p14:creationId xmlns:p14="http://schemas.microsoft.com/office/powerpoint/2010/main" val="20114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b4aa9e57c_0_10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4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FIFO (First In, First Out) Cache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D43C-E797-B75F-1921-0BB365C23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items in the cache (oldest) are removed to make room for newer items</a:t>
            </a:r>
          </a:p>
          <a:p>
            <a:r>
              <a:rPr lang="en-US" dirty="0"/>
              <a:t>Simple implementation (Queue data structure)</a:t>
            </a:r>
          </a:p>
          <a:p>
            <a:r>
              <a:rPr lang="en-US" dirty="0"/>
              <a:t>Common in applications like web browsers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CA9958-3D60-13DA-B092-26A421DEA5CE}"/>
              </a:ext>
            </a:extLst>
          </p:cNvPr>
          <p:cNvGrpSpPr/>
          <p:nvPr/>
        </p:nvGrpSpPr>
        <p:grpSpPr>
          <a:xfrm>
            <a:off x="975325" y="4262723"/>
            <a:ext cx="1728061" cy="2266627"/>
            <a:chOff x="1414220" y="4327902"/>
            <a:chExt cx="1728061" cy="22666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86E507-8DA6-7D72-CDBE-BCD9B2200103}"/>
                </a:ext>
              </a:extLst>
            </p:cNvPr>
            <p:cNvSpPr/>
            <p:nvPr/>
          </p:nvSpPr>
          <p:spPr>
            <a:xfrm>
              <a:off x="1414220" y="4327902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0658BEF-E94A-D021-4147-51EA1C26283D}"/>
                </a:ext>
              </a:extLst>
            </p:cNvPr>
            <p:cNvSpPr/>
            <p:nvPr/>
          </p:nvSpPr>
          <p:spPr>
            <a:xfrm>
              <a:off x="1558225" y="4738607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7BBB42F-22CF-FEA6-4A7A-5C1BFAC95586}"/>
                </a:ext>
              </a:extLst>
            </p:cNvPr>
            <p:cNvSpPr/>
            <p:nvPr/>
          </p:nvSpPr>
          <p:spPr>
            <a:xfrm>
              <a:off x="1558225" y="5286991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8FF74A-D6FE-985F-C9E7-08318CE55505}"/>
                </a:ext>
              </a:extLst>
            </p:cNvPr>
            <p:cNvSpPr/>
            <p:nvPr/>
          </p:nvSpPr>
          <p:spPr>
            <a:xfrm>
              <a:off x="1558225" y="5835374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F3A80E-6785-4AC8-A643-859FCF39F477}"/>
              </a:ext>
            </a:extLst>
          </p:cNvPr>
          <p:cNvGrpSpPr/>
          <p:nvPr/>
        </p:nvGrpSpPr>
        <p:grpSpPr>
          <a:xfrm>
            <a:off x="3813087" y="4262723"/>
            <a:ext cx="1728061" cy="2266627"/>
            <a:chOff x="4403950" y="4321369"/>
            <a:chExt cx="1728061" cy="226662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281386-7864-DE9B-E538-AC661CC84E17}"/>
                </a:ext>
              </a:extLst>
            </p:cNvPr>
            <p:cNvSpPr/>
            <p:nvPr/>
          </p:nvSpPr>
          <p:spPr>
            <a:xfrm>
              <a:off x="4403950" y="4321369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23C5BBC-05D5-5EF4-8428-723EBE045413}"/>
                </a:ext>
              </a:extLst>
            </p:cNvPr>
            <p:cNvSpPr/>
            <p:nvPr/>
          </p:nvSpPr>
          <p:spPr>
            <a:xfrm>
              <a:off x="4547955" y="4732074"/>
              <a:ext cx="1456841" cy="395207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613895C-B013-3685-7E93-22A7D51414DC}"/>
                </a:ext>
              </a:extLst>
            </p:cNvPr>
            <p:cNvSpPr/>
            <p:nvPr/>
          </p:nvSpPr>
          <p:spPr>
            <a:xfrm>
              <a:off x="4547955" y="5280458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99AF704-0726-4B4F-35FC-2E7DC22074CB}"/>
                </a:ext>
              </a:extLst>
            </p:cNvPr>
            <p:cNvSpPr/>
            <p:nvPr/>
          </p:nvSpPr>
          <p:spPr>
            <a:xfrm>
              <a:off x="4547955" y="5828841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</p:grp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F5869D28-3571-46C7-0DFA-F2D6F29DE1A8}"/>
              </a:ext>
            </a:extLst>
          </p:cNvPr>
          <p:cNvSpPr/>
          <p:nvPr/>
        </p:nvSpPr>
        <p:spPr>
          <a:xfrm>
            <a:off x="2745007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add(4)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8F6FB6-1568-36B2-2D99-3B0417CD5A59}"/>
              </a:ext>
            </a:extLst>
          </p:cNvPr>
          <p:cNvGrpSpPr/>
          <p:nvPr/>
        </p:nvGrpSpPr>
        <p:grpSpPr>
          <a:xfrm>
            <a:off x="6650849" y="4262723"/>
            <a:ext cx="1728061" cy="2266627"/>
            <a:chOff x="7294139" y="4299544"/>
            <a:chExt cx="1728061" cy="226662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EB120C-9744-DE96-17E6-126523013A7E}"/>
                </a:ext>
              </a:extLst>
            </p:cNvPr>
            <p:cNvSpPr/>
            <p:nvPr/>
          </p:nvSpPr>
          <p:spPr>
            <a:xfrm>
              <a:off x="7294139" y="4299544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E359DBF-954E-CA92-8940-2A4D7FAB96D6}"/>
                </a:ext>
              </a:extLst>
            </p:cNvPr>
            <p:cNvSpPr/>
            <p:nvPr/>
          </p:nvSpPr>
          <p:spPr>
            <a:xfrm>
              <a:off x="7438144" y="4710249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E66D56E-CEA3-7683-9D25-BBB72C390EBF}"/>
                </a:ext>
              </a:extLst>
            </p:cNvPr>
            <p:cNvSpPr/>
            <p:nvPr/>
          </p:nvSpPr>
          <p:spPr>
            <a:xfrm>
              <a:off x="7438144" y="5258633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C6E3B2B-F8F2-7E96-7E80-53BA13C2E6E5}"/>
                </a:ext>
              </a:extLst>
            </p:cNvPr>
            <p:cNvSpPr/>
            <p:nvPr/>
          </p:nvSpPr>
          <p:spPr>
            <a:xfrm>
              <a:off x="7438144" y="5807016"/>
              <a:ext cx="1456841" cy="39520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C9D69C58-87B7-0CAE-8A00-1A534A0909FF}"/>
              </a:ext>
            </a:extLst>
          </p:cNvPr>
          <p:cNvSpPr/>
          <p:nvPr/>
        </p:nvSpPr>
        <p:spPr>
          <a:xfrm>
            <a:off x="5582769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AFE06E-D603-AF8F-32BD-EF60F71FC135}"/>
              </a:ext>
            </a:extLst>
          </p:cNvPr>
          <p:cNvGrpSpPr/>
          <p:nvPr/>
        </p:nvGrpSpPr>
        <p:grpSpPr>
          <a:xfrm>
            <a:off x="9488613" y="4262723"/>
            <a:ext cx="1728061" cy="2266627"/>
            <a:chOff x="9927508" y="4259203"/>
            <a:chExt cx="1728061" cy="226662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4DBA371-E2AC-1F69-28DE-70E26BFBFB70}"/>
                </a:ext>
              </a:extLst>
            </p:cNvPr>
            <p:cNvSpPr/>
            <p:nvPr/>
          </p:nvSpPr>
          <p:spPr>
            <a:xfrm>
              <a:off x="9927508" y="4259203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0234422-B1E8-09FE-5E6E-9EA2706552DD}"/>
                </a:ext>
              </a:extLst>
            </p:cNvPr>
            <p:cNvSpPr/>
            <p:nvPr/>
          </p:nvSpPr>
          <p:spPr>
            <a:xfrm>
              <a:off x="10071513" y="4669908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C6EC441-15B2-95EB-B826-1463A89C0474}"/>
                </a:ext>
              </a:extLst>
            </p:cNvPr>
            <p:cNvSpPr/>
            <p:nvPr/>
          </p:nvSpPr>
          <p:spPr>
            <a:xfrm>
              <a:off x="10071513" y="5218292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B541762-B87E-A09E-C581-D1C5A6E3ABDF}"/>
                </a:ext>
              </a:extLst>
            </p:cNvPr>
            <p:cNvSpPr/>
            <p:nvPr/>
          </p:nvSpPr>
          <p:spPr>
            <a:xfrm>
              <a:off x="10071513" y="5766675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Four</a:t>
              </a:r>
            </a:p>
          </p:txBody>
        </p:sp>
      </p:grp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30E75B82-32B8-10E6-2B7B-5492A567FFAC}"/>
              </a:ext>
            </a:extLst>
          </p:cNvPr>
          <p:cNvSpPr/>
          <p:nvPr/>
        </p:nvSpPr>
        <p:spPr>
          <a:xfrm>
            <a:off x="8420531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20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b4aa9e57c_0_10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4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LIFO (Last In, First Out) Cache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D43C-E797-B75F-1921-0BB365C23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items in the cache (newest) are removed to make room for newer items</a:t>
            </a:r>
          </a:p>
          <a:p>
            <a:r>
              <a:rPr lang="en-US" dirty="0"/>
              <a:t>Simple implementation (Stack data structure)</a:t>
            </a:r>
          </a:p>
          <a:p>
            <a:r>
              <a:rPr lang="en-US" dirty="0"/>
              <a:t>Common in functions like undo/redo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CA9958-3D60-13DA-B092-26A421DEA5CE}"/>
              </a:ext>
            </a:extLst>
          </p:cNvPr>
          <p:cNvGrpSpPr/>
          <p:nvPr/>
        </p:nvGrpSpPr>
        <p:grpSpPr>
          <a:xfrm>
            <a:off x="975325" y="4262723"/>
            <a:ext cx="1728061" cy="2266627"/>
            <a:chOff x="1414220" y="4327902"/>
            <a:chExt cx="1728061" cy="22666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86E507-8DA6-7D72-CDBE-BCD9B2200103}"/>
                </a:ext>
              </a:extLst>
            </p:cNvPr>
            <p:cNvSpPr/>
            <p:nvPr/>
          </p:nvSpPr>
          <p:spPr>
            <a:xfrm>
              <a:off x="1414220" y="4327902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0658BEF-E94A-D021-4147-51EA1C26283D}"/>
                </a:ext>
              </a:extLst>
            </p:cNvPr>
            <p:cNvSpPr/>
            <p:nvPr/>
          </p:nvSpPr>
          <p:spPr>
            <a:xfrm>
              <a:off x="1558225" y="4738607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7BBB42F-22CF-FEA6-4A7A-5C1BFAC95586}"/>
                </a:ext>
              </a:extLst>
            </p:cNvPr>
            <p:cNvSpPr/>
            <p:nvPr/>
          </p:nvSpPr>
          <p:spPr>
            <a:xfrm>
              <a:off x="1558225" y="5286991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8FF74A-D6FE-985F-C9E7-08318CE55505}"/>
                </a:ext>
              </a:extLst>
            </p:cNvPr>
            <p:cNvSpPr/>
            <p:nvPr/>
          </p:nvSpPr>
          <p:spPr>
            <a:xfrm>
              <a:off x="1558225" y="5835374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F3A80E-6785-4AC8-A643-859FCF39F477}"/>
              </a:ext>
            </a:extLst>
          </p:cNvPr>
          <p:cNvGrpSpPr/>
          <p:nvPr/>
        </p:nvGrpSpPr>
        <p:grpSpPr>
          <a:xfrm>
            <a:off x="3813087" y="4262723"/>
            <a:ext cx="1728061" cy="2266627"/>
            <a:chOff x="4403950" y="4321369"/>
            <a:chExt cx="1728061" cy="226662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281386-7864-DE9B-E538-AC661CC84E17}"/>
                </a:ext>
              </a:extLst>
            </p:cNvPr>
            <p:cNvSpPr/>
            <p:nvPr/>
          </p:nvSpPr>
          <p:spPr>
            <a:xfrm>
              <a:off x="4403950" y="4321369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23C5BBC-05D5-5EF4-8428-723EBE045413}"/>
                </a:ext>
              </a:extLst>
            </p:cNvPr>
            <p:cNvSpPr/>
            <p:nvPr/>
          </p:nvSpPr>
          <p:spPr>
            <a:xfrm>
              <a:off x="4547955" y="4732074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613895C-B013-3685-7E93-22A7D51414DC}"/>
                </a:ext>
              </a:extLst>
            </p:cNvPr>
            <p:cNvSpPr/>
            <p:nvPr/>
          </p:nvSpPr>
          <p:spPr>
            <a:xfrm>
              <a:off x="4547955" y="5280458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99AF704-0726-4B4F-35FC-2E7DC22074CB}"/>
                </a:ext>
              </a:extLst>
            </p:cNvPr>
            <p:cNvSpPr/>
            <p:nvPr/>
          </p:nvSpPr>
          <p:spPr>
            <a:xfrm>
              <a:off x="4547955" y="5828841"/>
              <a:ext cx="1456841" cy="39520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</p:grp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F5869D28-3571-46C7-0DFA-F2D6F29DE1A8}"/>
              </a:ext>
            </a:extLst>
          </p:cNvPr>
          <p:cNvSpPr/>
          <p:nvPr/>
        </p:nvSpPr>
        <p:spPr>
          <a:xfrm>
            <a:off x="2745007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add(4)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8F6FB6-1568-36B2-2D99-3B0417CD5A59}"/>
              </a:ext>
            </a:extLst>
          </p:cNvPr>
          <p:cNvGrpSpPr/>
          <p:nvPr/>
        </p:nvGrpSpPr>
        <p:grpSpPr>
          <a:xfrm>
            <a:off x="6650849" y="4262723"/>
            <a:ext cx="1728061" cy="2266627"/>
            <a:chOff x="7294139" y="4299544"/>
            <a:chExt cx="1728061" cy="226662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EB120C-9744-DE96-17E6-126523013A7E}"/>
                </a:ext>
              </a:extLst>
            </p:cNvPr>
            <p:cNvSpPr/>
            <p:nvPr/>
          </p:nvSpPr>
          <p:spPr>
            <a:xfrm>
              <a:off x="7294139" y="4299544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E359DBF-954E-CA92-8940-2A4D7FAB96D6}"/>
                </a:ext>
              </a:extLst>
            </p:cNvPr>
            <p:cNvSpPr/>
            <p:nvPr/>
          </p:nvSpPr>
          <p:spPr>
            <a:xfrm>
              <a:off x="7438144" y="4710249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E66D56E-CEA3-7683-9D25-BBB72C390EBF}"/>
                </a:ext>
              </a:extLst>
            </p:cNvPr>
            <p:cNvSpPr/>
            <p:nvPr/>
          </p:nvSpPr>
          <p:spPr>
            <a:xfrm>
              <a:off x="7438144" y="5258633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C6E3B2B-F8F2-7E96-7E80-53BA13C2E6E5}"/>
                </a:ext>
              </a:extLst>
            </p:cNvPr>
            <p:cNvSpPr/>
            <p:nvPr/>
          </p:nvSpPr>
          <p:spPr>
            <a:xfrm>
              <a:off x="7438144" y="5807016"/>
              <a:ext cx="1456841" cy="39520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C9D69C58-87B7-0CAE-8A00-1A534A0909FF}"/>
              </a:ext>
            </a:extLst>
          </p:cNvPr>
          <p:cNvSpPr/>
          <p:nvPr/>
        </p:nvSpPr>
        <p:spPr>
          <a:xfrm>
            <a:off x="5582769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AFE06E-D603-AF8F-32BD-EF60F71FC135}"/>
              </a:ext>
            </a:extLst>
          </p:cNvPr>
          <p:cNvGrpSpPr/>
          <p:nvPr/>
        </p:nvGrpSpPr>
        <p:grpSpPr>
          <a:xfrm>
            <a:off x="9488613" y="4262723"/>
            <a:ext cx="1728061" cy="2266627"/>
            <a:chOff x="9927508" y="4259203"/>
            <a:chExt cx="1728061" cy="226662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4DBA371-E2AC-1F69-28DE-70E26BFBFB70}"/>
                </a:ext>
              </a:extLst>
            </p:cNvPr>
            <p:cNvSpPr/>
            <p:nvPr/>
          </p:nvSpPr>
          <p:spPr>
            <a:xfrm>
              <a:off x="9927508" y="4259203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0234422-B1E8-09FE-5E6E-9EA2706552DD}"/>
                </a:ext>
              </a:extLst>
            </p:cNvPr>
            <p:cNvSpPr/>
            <p:nvPr/>
          </p:nvSpPr>
          <p:spPr>
            <a:xfrm>
              <a:off x="10071513" y="4669908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C6EC441-15B2-95EB-B826-1463A89C0474}"/>
                </a:ext>
              </a:extLst>
            </p:cNvPr>
            <p:cNvSpPr/>
            <p:nvPr/>
          </p:nvSpPr>
          <p:spPr>
            <a:xfrm>
              <a:off x="10071513" y="5218292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B541762-B87E-A09E-C581-D1C5A6E3ABDF}"/>
                </a:ext>
              </a:extLst>
            </p:cNvPr>
            <p:cNvSpPr/>
            <p:nvPr/>
          </p:nvSpPr>
          <p:spPr>
            <a:xfrm>
              <a:off x="10071513" y="5766675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Four</a:t>
              </a:r>
            </a:p>
          </p:txBody>
        </p:sp>
      </p:grp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30E75B82-32B8-10E6-2B7B-5492A567FFAC}"/>
              </a:ext>
            </a:extLst>
          </p:cNvPr>
          <p:cNvSpPr/>
          <p:nvPr/>
        </p:nvSpPr>
        <p:spPr>
          <a:xfrm>
            <a:off x="8420531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0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20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b4aa9e57c_0_10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4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LRU (Least Recently Used) Cache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D43C-E797-B75F-1921-0BB365C23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FIFO, but when an item is accessed (retrieved or updated), it is moved to the bottom, so that it is the “newest”</a:t>
            </a:r>
          </a:p>
          <a:p>
            <a:r>
              <a:rPr lang="en-US" dirty="0"/>
              <a:t>More complex implementation, must keep track of order of access</a:t>
            </a:r>
          </a:p>
          <a:p>
            <a:pPr lvl="1"/>
            <a:r>
              <a:rPr lang="en-US" dirty="0"/>
              <a:t>Could be a Queue, but need to manipulate it when items are </a:t>
            </a:r>
            <a:r>
              <a:rPr lang="en-US" dirty="0" err="1"/>
              <a:t>accesed</a:t>
            </a:r>
            <a:endParaRPr lang="en-US" dirty="0"/>
          </a:p>
          <a:p>
            <a:r>
              <a:rPr lang="en-US" dirty="0"/>
              <a:t>Common in applications like databases and web servers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CA9958-3D60-13DA-B092-26A421DEA5CE}"/>
              </a:ext>
            </a:extLst>
          </p:cNvPr>
          <p:cNvGrpSpPr/>
          <p:nvPr/>
        </p:nvGrpSpPr>
        <p:grpSpPr>
          <a:xfrm>
            <a:off x="975325" y="4262723"/>
            <a:ext cx="1728061" cy="2266627"/>
            <a:chOff x="1414220" y="4327902"/>
            <a:chExt cx="1728061" cy="22666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86E507-8DA6-7D72-CDBE-BCD9B2200103}"/>
                </a:ext>
              </a:extLst>
            </p:cNvPr>
            <p:cNvSpPr/>
            <p:nvPr/>
          </p:nvSpPr>
          <p:spPr>
            <a:xfrm>
              <a:off x="1414220" y="4327902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0658BEF-E94A-D021-4147-51EA1C26283D}"/>
                </a:ext>
              </a:extLst>
            </p:cNvPr>
            <p:cNvSpPr/>
            <p:nvPr/>
          </p:nvSpPr>
          <p:spPr>
            <a:xfrm>
              <a:off x="1558225" y="4738607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7BBB42F-22CF-FEA6-4A7A-5C1BFAC95586}"/>
                </a:ext>
              </a:extLst>
            </p:cNvPr>
            <p:cNvSpPr/>
            <p:nvPr/>
          </p:nvSpPr>
          <p:spPr>
            <a:xfrm>
              <a:off x="1558225" y="5286991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8FF74A-D6FE-985F-C9E7-08318CE55505}"/>
                </a:ext>
              </a:extLst>
            </p:cNvPr>
            <p:cNvSpPr/>
            <p:nvPr/>
          </p:nvSpPr>
          <p:spPr>
            <a:xfrm>
              <a:off x="1558225" y="5835374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F3A80E-6785-4AC8-A643-859FCF39F477}"/>
              </a:ext>
            </a:extLst>
          </p:cNvPr>
          <p:cNvGrpSpPr/>
          <p:nvPr/>
        </p:nvGrpSpPr>
        <p:grpSpPr>
          <a:xfrm>
            <a:off x="3813087" y="4262723"/>
            <a:ext cx="1728061" cy="2266627"/>
            <a:chOff x="4403950" y="4321369"/>
            <a:chExt cx="1728061" cy="226662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281386-7864-DE9B-E538-AC661CC84E17}"/>
                </a:ext>
              </a:extLst>
            </p:cNvPr>
            <p:cNvSpPr/>
            <p:nvPr/>
          </p:nvSpPr>
          <p:spPr>
            <a:xfrm>
              <a:off x="4403950" y="4321369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23C5BBC-05D5-5EF4-8428-723EBE045413}"/>
                </a:ext>
              </a:extLst>
            </p:cNvPr>
            <p:cNvSpPr/>
            <p:nvPr/>
          </p:nvSpPr>
          <p:spPr>
            <a:xfrm>
              <a:off x="4547955" y="4732074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613895C-B013-3685-7E93-22A7D51414DC}"/>
                </a:ext>
              </a:extLst>
            </p:cNvPr>
            <p:cNvSpPr/>
            <p:nvPr/>
          </p:nvSpPr>
          <p:spPr>
            <a:xfrm>
              <a:off x="4547955" y="5280458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99AF704-0726-4B4F-35FC-2E7DC22074CB}"/>
                </a:ext>
              </a:extLst>
            </p:cNvPr>
            <p:cNvSpPr/>
            <p:nvPr/>
          </p:nvSpPr>
          <p:spPr>
            <a:xfrm>
              <a:off x="4547955" y="5828841"/>
              <a:ext cx="1456841" cy="39520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</p:grp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F5869D28-3571-46C7-0DFA-F2D6F29DE1A8}"/>
              </a:ext>
            </a:extLst>
          </p:cNvPr>
          <p:cNvSpPr/>
          <p:nvPr/>
        </p:nvSpPr>
        <p:spPr>
          <a:xfrm>
            <a:off x="2745007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get(1)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8F6FB6-1568-36B2-2D99-3B0417CD5A59}"/>
              </a:ext>
            </a:extLst>
          </p:cNvPr>
          <p:cNvGrpSpPr/>
          <p:nvPr/>
        </p:nvGrpSpPr>
        <p:grpSpPr>
          <a:xfrm>
            <a:off x="6650849" y="4262723"/>
            <a:ext cx="1728061" cy="2266627"/>
            <a:chOff x="7294139" y="4299544"/>
            <a:chExt cx="1728061" cy="226662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EB120C-9744-DE96-17E6-126523013A7E}"/>
                </a:ext>
              </a:extLst>
            </p:cNvPr>
            <p:cNvSpPr/>
            <p:nvPr/>
          </p:nvSpPr>
          <p:spPr>
            <a:xfrm>
              <a:off x="7294139" y="4299544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E359DBF-954E-CA92-8940-2A4D7FAB96D6}"/>
                </a:ext>
              </a:extLst>
            </p:cNvPr>
            <p:cNvSpPr/>
            <p:nvPr/>
          </p:nvSpPr>
          <p:spPr>
            <a:xfrm>
              <a:off x="7438144" y="4710249"/>
              <a:ext cx="1456841" cy="39520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E66D56E-CEA3-7683-9D25-BBB72C390EBF}"/>
                </a:ext>
              </a:extLst>
            </p:cNvPr>
            <p:cNvSpPr/>
            <p:nvPr/>
          </p:nvSpPr>
          <p:spPr>
            <a:xfrm>
              <a:off x="7438144" y="5258633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C6E3B2B-F8F2-7E96-7E80-53BA13C2E6E5}"/>
                </a:ext>
              </a:extLst>
            </p:cNvPr>
            <p:cNvSpPr/>
            <p:nvPr/>
          </p:nvSpPr>
          <p:spPr>
            <a:xfrm>
              <a:off x="7438144" y="5807016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</p:grp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C9D69C58-87B7-0CAE-8A00-1A534A0909FF}"/>
              </a:ext>
            </a:extLst>
          </p:cNvPr>
          <p:cNvSpPr/>
          <p:nvPr/>
        </p:nvSpPr>
        <p:spPr>
          <a:xfrm>
            <a:off x="5582769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add(4)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AFE06E-D603-AF8F-32BD-EF60F71FC135}"/>
              </a:ext>
            </a:extLst>
          </p:cNvPr>
          <p:cNvGrpSpPr/>
          <p:nvPr/>
        </p:nvGrpSpPr>
        <p:grpSpPr>
          <a:xfrm>
            <a:off x="9488613" y="4262723"/>
            <a:ext cx="1728061" cy="2266627"/>
            <a:chOff x="9927508" y="4259203"/>
            <a:chExt cx="1728061" cy="226662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4DBA371-E2AC-1F69-28DE-70E26BFBFB70}"/>
                </a:ext>
              </a:extLst>
            </p:cNvPr>
            <p:cNvSpPr/>
            <p:nvPr/>
          </p:nvSpPr>
          <p:spPr>
            <a:xfrm>
              <a:off x="9927508" y="4259203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0234422-B1E8-09FE-5E6E-9EA2706552DD}"/>
                </a:ext>
              </a:extLst>
            </p:cNvPr>
            <p:cNvSpPr/>
            <p:nvPr/>
          </p:nvSpPr>
          <p:spPr>
            <a:xfrm>
              <a:off x="10071513" y="4669908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C6EC441-15B2-95EB-B826-1463A89C0474}"/>
                </a:ext>
              </a:extLst>
            </p:cNvPr>
            <p:cNvSpPr/>
            <p:nvPr/>
          </p:nvSpPr>
          <p:spPr>
            <a:xfrm>
              <a:off x="10071513" y="5218292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B541762-B87E-A09E-C581-D1C5A6E3ABDF}"/>
                </a:ext>
              </a:extLst>
            </p:cNvPr>
            <p:cNvSpPr/>
            <p:nvPr/>
          </p:nvSpPr>
          <p:spPr>
            <a:xfrm>
              <a:off x="10071513" y="5766675"/>
              <a:ext cx="1456841" cy="39520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Four</a:t>
              </a:r>
            </a:p>
          </p:txBody>
        </p:sp>
      </p:grp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30E75B82-32B8-10E6-2B7B-5492A567FFAC}"/>
              </a:ext>
            </a:extLst>
          </p:cNvPr>
          <p:cNvSpPr/>
          <p:nvPr/>
        </p:nvSpPr>
        <p:spPr>
          <a:xfrm>
            <a:off x="8420531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4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20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b4aa9e57c_0_10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4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LFU (Least Frequently Used) Cache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D43C-E797-B75F-1921-0BB365C23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LRU, but when an item is accessed (retrieved or updated), its access count is incremented</a:t>
            </a:r>
          </a:p>
          <a:p>
            <a:r>
              <a:rPr lang="en-US" dirty="0"/>
              <a:t>More complex implementation, must keep track of frequency of access, possibly time of access as well</a:t>
            </a:r>
          </a:p>
          <a:p>
            <a:r>
              <a:rPr lang="en-US" dirty="0"/>
              <a:t>Common in applications like CDNs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CA9958-3D60-13DA-B092-26A421DEA5CE}"/>
              </a:ext>
            </a:extLst>
          </p:cNvPr>
          <p:cNvGrpSpPr/>
          <p:nvPr/>
        </p:nvGrpSpPr>
        <p:grpSpPr>
          <a:xfrm>
            <a:off x="975325" y="4262723"/>
            <a:ext cx="1728061" cy="2266627"/>
            <a:chOff x="1414220" y="4327902"/>
            <a:chExt cx="1728061" cy="22666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86E507-8DA6-7D72-CDBE-BCD9B2200103}"/>
                </a:ext>
              </a:extLst>
            </p:cNvPr>
            <p:cNvSpPr/>
            <p:nvPr/>
          </p:nvSpPr>
          <p:spPr>
            <a:xfrm>
              <a:off x="1414220" y="4327902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0658BEF-E94A-D021-4147-51EA1C26283D}"/>
                </a:ext>
              </a:extLst>
            </p:cNvPr>
            <p:cNvSpPr/>
            <p:nvPr/>
          </p:nvSpPr>
          <p:spPr>
            <a:xfrm>
              <a:off x="1558225" y="4738607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 : 1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7BBB42F-22CF-FEA6-4A7A-5C1BFAC95586}"/>
                </a:ext>
              </a:extLst>
            </p:cNvPr>
            <p:cNvSpPr/>
            <p:nvPr/>
          </p:nvSpPr>
          <p:spPr>
            <a:xfrm>
              <a:off x="1558225" y="5286991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 : 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C8FF74A-D6FE-985F-C9E7-08318CE55505}"/>
                </a:ext>
              </a:extLst>
            </p:cNvPr>
            <p:cNvSpPr/>
            <p:nvPr/>
          </p:nvSpPr>
          <p:spPr>
            <a:xfrm>
              <a:off x="1558225" y="5835374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 : 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F3A80E-6785-4AC8-A643-859FCF39F477}"/>
              </a:ext>
            </a:extLst>
          </p:cNvPr>
          <p:cNvGrpSpPr/>
          <p:nvPr/>
        </p:nvGrpSpPr>
        <p:grpSpPr>
          <a:xfrm>
            <a:off x="3813087" y="4262723"/>
            <a:ext cx="1728061" cy="2266627"/>
            <a:chOff x="4403950" y="4321369"/>
            <a:chExt cx="1728061" cy="226662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281386-7864-DE9B-E538-AC661CC84E17}"/>
                </a:ext>
              </a:extLst>
            </p:cNvPr>
            <p:cNvSpPr/>
            <p:nvPr/>
          </p:nvSpPr>
          <p:spPr>
            <a:xfrm>
              <a:off x="4403950" y="4321369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23C5BBC-05D5-5EF4-8428-723EBE045413}"/>
                </a:ext>
              </a:extLst>
            </p:cNvPr>
            <p:cNvSpPr/>
            <p:nvPr/>
          </p:nvSpPr>
          <p:spPr>
            <a:xfrm>
              <a:off x="4547955" y="4732074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 : 1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613895C-B013-3685-7E93-22A7D51414DC}"/>
                </a:ext>
              </a:extLst>
            </p:cNvPr>
            <p:cNvSpPr/>
            <p:nvPr/>
          </p:nvSpPr>
          <p:spPr>
            <a:xfrm>
              <a:off x="4547955" y="5280458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 : 1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99AF704-0726-4B4F-35FC-2E7DC22074CB}"/>
                </a:ext>
              </a:extLst>
            </p:cNvPr>
            <p:cNvSpPr/>
            <p:nvPr/>
          </p:nvSpPr>
          <p:spPr>
            <a:xfrm>
              <a:off x="4547955" y="5828841"/>
              <a:ext cx="1456841" cy="39520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 : 2</a:t>
              </a:r>
            </a:p>
          </p:txBody>
        </p:sp>
      </p:grp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F5869D28-3571-46C7-0DFA-F2D6F29DE1A8}"/>
              </a:ext>
            </a:extLst>
          </p:cNvPr>
          <p:cNvSpPr/>
          <p:nvPr/>
        </p:nvSpPr>
        <p:spPr>
          <a:xfrm>
            <a:off x="2745007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get(1)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8F6FB6-1568-36B2-2D99-3B0417CD5A59}"/>
              </a:ext>
            </a:extLst>
          </p:cNvPr>
          <p:cNvGrpSpPr/>
          <p:nvPr/>
        </p:nvGrpSpPr>
        <p:grpSpPr>
          <a:xfrm>
            <a:off x="6650849" y="4262723"/>
            <a:ext cx="1728061" cy="2266627"/>
            <a:chOff x="7294139" y="4299544"/>
            <a:chExt cx="1728061" cy="226662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EB120C-9744-DE96-17E6-126523013A7E}"/>
                </a:ext>
              </a:extLst>
            </p:cNvPr>
            <p:cNvSpPr/>
            <p:nvPr/>
          </p:nvSpPr>
          <p:spPr>
            <a:xfrm>
              <a:off x="7294139" y="4299544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E359DBF-954E-CA92-8940-2A4D7FAB96D6}"/>
                </a:ext>
              </a:extLst>
            </p:cNvPr>
            <p:cNvSpPr/>
            <p:nvPr/>
          </p:nvSpPr>
          <p:spPr>
            <a:xfrm>
              <a:off x="7438144" y="4710249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Two : 1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E66D56E-CEA3-7683-9D25-BBB72C390EBF}"/>
                </a:ext>
              </a:extLst>
            </p:cNvPr>
            <p:cNvSpPr/>
            <p:nvPr/>
          </p:nvSpPr>
          <p:spPr>
            <a:xfrm>
              <a:off x="7438144" y="5258633"/>
              <a:ext cx="1456841" cy="395207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 : 2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C6E3B2B-F8F2-7E96-7E80-53BA13C2E6E5}"/>
                </a:ext>
              </a:extLst>
            </p:cNvPr>
            <p:cNvSpPr/>
            <p:nvPr/>
          </p:nvSpPr>
          <p:spPr>
            <a:xfrm>
              <a:off x="7438144" y="5807016"/>
              <a:ext cx="1456841" cy="39520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 : 2</a:t>
              </a:r>
            </a:p>
          </p:txBody>
        </p:sp>
      </p:grp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C9D69C58-87B7-0CAE-8A00-1A534A0909FF}"/>
              </a:ext>
            </a:extLst>
          </p:cNvPr>
          <p:cNvSpPr/>
          <p:nvPr/>
        </p:nvSpPr>
        <p:spPr>
          <a:xfrm>
            <a:off x="5582769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get(3)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AFE06E-D603-AF8F-32BD-EF60F71FC135}"/>
              </a:ext>
            </a:extLst>
          </p:cNvPr>
          <p:cNvGrpSpPr/>
          <p:nvPr/>
        </p:nvGrpSpPr>
        <p:grpSpPr>
          <a:xfrm>
            <a:off x="9488613" y="4262723"/>
            <a:ext cx="1728061" cy="2266627"/>
            <a:chOff x="9927508" y="4259203"/>
            <a:chExt cx="1728061" cy="226662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4DBA371-E2AC-1F69-28DE-70E26BFBFB70}"/>
                </a:ext>
              </a:extLst>
            </p:cNvPr>
            <p:cNvSpPr/>
            <p:nvPr/>
          </p:nvSpPr>
          <p:spPr>
            <a:xfrm>
              <a:off x="9927508" y="4259203"/>
              <a:ext cx="1728061" cy="22666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0234422-B1E8-09FE-5E6E-9EA2706552DD}"/>
                </a:ext>
              </a:extLst>
            </p:cNvPr>
            <p:cNvSpPr/>
            <p:nvPr/>
          </p:nvSpPr>
          <p:spPr>
            <a:xfrm>
              <a:off x="10071513" y="4669908"/>
              <a:ext cx="1456841" cy="39520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Four : 1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C6EC441-15B2-95EB-B826-1463A89C0474}"/>
                </a:ext>
              </a:extLst>
            </p:cNvPr>
            <p:cNvSpPr/>
            <p:nvPr/>
          </p:nvSpPr>
          <p:spPr>
            <a:xfrm>
              <a:off x="10071513" y="5218292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One : 2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B541762-B87E-A09E-C581-D1C5A6E3ABDF}"/>
                </a:ext>
              </a:extLst>
            </p:cNvPr>
            <p:cNvSpPr/>
            <p:nvPr/>
          </p:nvSpPr>
          <p:spPr>
            <a:xfrm>
              <a:off x="10071513" y="5766675"/>
              <a:ext cx="1456841" cy="3952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Three : 2</a:t>
              </a:r>
            </a:p>
          </p:txBody>
        </p:sp>
      </p:grp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30E75B82-32B8-10E6-2B7B-5492A567FFAC}"/>
              </a:ext>
            </a:extLst>
          </p:cNvPr>
          <p:cNvSpPr/>
          <p:nvPr/>
        </p:nvSpPr>
        <p:spPr>
          <a:xfrm>
            <a:off x="8420531" y="5181154"/>
            <a:ext cx="1026459" cy="42976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add(4)</a:t>
            </a:r>
          </a:p>
        </p:txBody>
      </p:sp>
    </p:spTree>
    <p:extLst>
      <p:ext uri="{BB962C8B-B14F-4D97-AF65-F5344CB8AC3E}">
        <p14:creationId xmlns:p14="http://schemas.microsoft.com/office/powerpoint/2010/main" val="84683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20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61575"/>
            <a:ext cx="12192000" cy="813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800" b="0" u="sng" dirty="0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https://github.com/Ingage-Meetup/20240821-caching</a:t>
            </a:r>
            <a:endParaRPr sz="4800" b="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838200" y="80872"/>
            <a:ext cx="80500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 Password: ComeJoinUs2!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/>
          <p:nvPr/>
        </p:nvSpPr>
        <p:spPr>
          <a:xfrm>
            <a:off x="838200" y="80872"/>
            <a:ext cx="80500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Discord Server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3450892" y="5603772"/>
            <a:ext cx="610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https://discord.gg/Bn7wVwH4m4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4377" y="1318074"/>
            <a:ext cx="4221875" cy="42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/>
          <p:nvPr/>
        </p:nvSpPr>
        <p:spPr>
          <a:xfrm>
            <a:off x="838200" y="80872"/>
            <a:ext cx="80500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Handy QR Codes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305" y="993756"/>
            <a:ext cx="4422419" cy="573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Raffle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A Jetbrains license, good for any of their IDEs (IntelliJ, WebStorm, etc.) for one year. It is a “</a:t>
            </a:r>
            <a:r>
              <a:rPr lang="en-US" u="sng">
                <a:solidFill>
                  <a:schemeClr val="hlink"/>
                </a:solidFill>
                <a:hlinkClick r:id="rId3"/>
              </a:rPr>
              <a:t>perpetual fallback license</a:t>
            </a:r>
            <a:r>
              <a:rPr lang="en-US"/>
              <a:t>”, meaning you can continue to use the version of the IDE that was activated, even after the year has passed and the license is expired.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   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Winners, talk to Jim Kriz, who will send you a PDF with details to redeem your license.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687371" y="168177"/>
            <a:ext cx="5408629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As developers we are:</a:t>
            </a:r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…deliberately trying to get better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…not focused on any particular stack, vendor, or language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…better as a 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…here to write code, think about code, discuss the craft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…dreaming of eating pizza together 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895350"/>
            <a:ext cx="9414501" cy="70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425" y="924000"/>
            <a:ext cx="10251149" cy="58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150" y="949075"/>
            <a:ext cx="9960102" cy="56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087" y="918496"/>
            <a:ext cx="10077827" cy="575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188" y="979725"/>
            <a:ext cx="10153624" cy="580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bab11252d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188" y="979725"/>
            <a:ext cx="10153624" cy="580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838200" y="328650"/>
            <a:ext cx="818388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Southwest Ohio </a:t>
            </a:r>
            <a:r>
              <a:rPr lang="en-US" b="0" dirty="0" err="1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GiveCamp</a:t>
            </a:r>
            <a:endParaRPr dirty="0"/>
          </a:p>
        </p:txBody>
      </p:sp>
      <p:sp>
        <p:nvSpPr>
          <p:cNvPr id="74" name="Google Shape;74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4013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sz="3000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Friday, October 11 – Sunday, October 13, 2024</a:t>
            </a:r>
          </a:p>
          <a:p>
            <a:pPr indent="-457200">
              <a:spcBef>
                <a:spcPts val="0"/>
              </a:spcBef>
            </a:pPr>
            <a:r>
              <a:rPr lang="en-US" sz="3000" b="0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Miami University VOA Learning Center</a:t>
            </a:r>
          </a:p>
          <a:p>
            <a:pPr indent="-457200">
              <a:spcBef>
                <a:spcPts val="0"/>
              </a:spcBef>
            </a:pPr>
            <a:r>
              <a:rPr lang="en-US" sz="3000" b="0" dirty="0">
                <a:latin typeface="Arial"/>
                <a:ea typeface="Arial"/>
                <a:cs typeface="Arial"/>
                <a:sym typeface="Arial"/>
                <a:hlinkClick r:id="rId3"/>
              </a:rPr>
              <a:t>https://southwestohiogivecamp.org/</a:t>
            </a:r>
            <a:r>
              <a:rPr lang="en-US" sz="3000" b="0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3000" b="0" dirty="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2024 Southwest Ohio GiveCamp">
            <a:extLst>
              <a:ext uri="{FF2B5EF4-FFF2-40B4-BE49-F238E27FC236}">
                <a16:creationId xmlns:a16="http://schemas.microsoft.com/office/drawing/2014/main" id="{48F90CFD-F700-3D6F-C91C-60D1019F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319325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4158"/>
      </p:ext>
    </p:extLst>
  </p:cSld>
  <p:clrMapOvr>
    <a:masterClrMapping/>
  </p:clrMapOvr>
</p:sld>
</file>

<file path=ppt/theme/theme1.xml><?xml version="1.0" encoding="utf-8"?>
<a:theme xmlns:a="http://schemas.openxmlformats.org/drawingml/2006/main" name="4_Default Theme">
  <a:themeElements>
    <a:clrScheme name="Custom 4">
      <a:dk1>
        <a:srgbClr val="0071BA"/>
      </a:dk1>
      <a:lt1>
        <a:srgbClr val="FFFFFF"/>
      </a:lt1>
      <a:dk2>
        <a:srgbClr val="0022AE"/>
      </a:dk2>
      <a:lt2>
        <a:srgbClr val="F37120"/>
      </a:lt2>
      <a:accent1>
        <a:srgbClr val="5BC0EB"/>
      </a:accent1>
      <a:accent2>
        <a:srgbClr val="FDE74C"/>
      </a:accent2>
      <a:accent3>
        <a:srgbClr val="77BF41"/>
      </a:accent3>
      <a:accent4>
        <a:srgbClr val="A764BB"/>
      </a:accent4>
      <a:accent5>
        <a:srgbClr val="FFFFFF"/>
      </a:accent5>
      <a:accent6>
        <a:srgbClr val="FFFFFF"/>
      </a:accent6>
      <a:hlink>
        <a:srgbClr val="5BC0EB"/>
      </a:hlink>
      <a:folHlink>
        <a:srgbClr val="F3712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700</Words>
  <Application>Microsoft Office PowerPoint</Application>
  <PresentationFormat>Widescreen</PresentationFormat>
  <Paragraphs>127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Lucida Sans</vt:lpstr>
      <vt:lpstr>Lato Light</vt:lpstr>
      <vt:lpstr>Avenir</vt:lpstr>
      <vt:lpstr>4_Default Theme</vt:lpstr>
      <vt:lpstr>Code, Craft,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Southwest Ohio GiveCamp</vt:lpstr>
      <vt:lpstr>Momentum Developer Conference</vt:lpstr>
      <vt:lpstr>What is Caching?</vt:lpstr>
      <vt:lpstr>What is Caching?</vt:lpstr>
      <vt:lpstr>Example – Redis Cache</vt:lpstr>
      <vt:lpstr>Downsides?</vt:lpstr>
      <vt:lpstr>Downsides?</vt:lpstr>
      <vt:lpstr>FIFO (First In, First Out) Cache</vt:lpstr>
      <vt:lpstr>LIFO (Last In, First Out) Cache</vt:lpstr>
      <vt:lpstr>LRU (Least Recently Used) Cache</vt:lpstr>
      <vt:lpstr>LFU (Least Frequently Used) Cache</vt:lpstr>
      <vt:lpstr>PowerPoint Presentation</vt:lpstr>
      <vt:lpstr>PowerPoint Presentation</vt:lpstr>
      <vt:lpstr>PowerPoint Presentation</vt:lpstr>
      <vt:lpstr>Raffle</vt:lpstr>
      <vt:lpstr>As developers we are: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user1</dc:creator>
  <cp:lastModifiedBy>Jim Kriz</cp:lastModifiedBy>
  <cp:revision>4</cp:revision>
  <dcterms:created xsi:type="dcterms:W3CDTF">2014-11-12T21:47:38Z</dcterms:created>
  <dcterms:modified xsi:type="dcterms:W3CDTF">2024-08-17T20:45:29Z</dcterms:modified>
</cp:coreProperties>
</file>